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handoutMasterIdLst>
    <p:handoutMasterId r:id="rId13"/>
  </p:handoutMasterIdLst>
  <p:sldIdLst>
    <p:sldId id="301" r:id="rId2"/>
    <p:sldId id="314" r:id="rId3"/>
    <p:sldId id="324" r:id="rId4"/>
    <p:sldId id="325" r:id="rId5"/>
    <p:sldId id="327" r:id="rId6"/>
    <p:sldId id="329" r:id="rId7"/>
    <p:sldId id="328" r:id="rId8"/>
    <p:sldId id="311" r:id="rId9"/>
    <p:sldId id="270" r:id="rId10"/>
    <p:sldId id="25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>
      <p:ext uri="{19B8F6BF-5375-455C-9EA6-DF929625EA0E}">
        <p15:presenceInfo xmlns:p15="http://schemas.microsoft.com/office/powerpoint/2012/main" userId="S-1-5-21-875326689-928589111-1252796590-15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6/18/2019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86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8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5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35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6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7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6"/>
            <a:ext cx="5607050" cy="457517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17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0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7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022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40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+mj-lt"/>
              </a:rPr>
              <a:t>BHE Authorization to Solicit Public Comment: Financial Review and Risk Monitoring Regulations (610 CMR 13)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Board of Higher Education Meeting – June 18, 2019</a:t>
            </a:r>
          </a:p>
        </p:txBody>
      </p:sp>
    </p:spTree>
    <p:extLst>
      <p:ext uri="{BB962C8B-B14F-4D97-AF65-F5344CB8AC3E}">
        <p14:creationId xmlns:p14="http://schemas.microsoft.com/office/powerpoint/2010/main" val="262796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A0CBDD32-47AA-4F5B-95E5-C899B868B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2800" b="1" dirty="0"/>
              <a:t>The Board of Higher Education hereby:</a:t>
            </a:r>
          </a:p>
          <a:p>
            <a:pPr>
              <a:buClrTx/>
            </a:pPr>
            <a:r>
              <a:rPr lang="en-US" sz="2800" dirty="0"/>
              <a:t>authorizes the Commissioner to proceed in accordance with the Administrative Procedure Act, M.G.L. c. 30A, § 3, and </a:t>
            </a:r>
          </a:p>
          <a:p>
            <a:pPr>
              <a:buClrTx/>
            </a:pPr>
            <a:r>
              <a:rPr lang="en-US" sz="2800" dirty="0"/>
              <a:t>solicit public comment on the proposed regulation 610 CMR 13.00: Financial Review and Risk Monitoring of Institutions of Higher Education.</a:t>
            </a:r>
            <a:endParaRPr lang="en-US" alt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B476A-2CEB-4C99-B151-999881DC9B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BHE Authorization to Solicit Public Comment: 610 CMR 13</a:t>
            </a:r>
          </a:p>
        </p:txBody>
      </p:sp>
      <p:sp>
        <p:nvSpPr>
          <p:cNvPr id="20484" name="Title 3">
            <a:extLst>
              <a:ext uri="{FF2B5EF4-FFF2-40B4-BE49-F238E27FC236}">
                <a16:creationId xmlns:a16="http://schemas.microsoft.com/office/drawing/2014/main" id="{E1486477-0941-45EA-AF31-DFB9AD43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BHE Motion 19-06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AE3D01A9-1226-435D-A237-21E33BDF4EFF}"/>
              </a:ext>
            </a:extLst>
          </p:cNvPr>
          <p:cNvSpPr/>
          <p:nvPr/>
        </p:nvSpPr>
        <p:spPr>
          <a:xfrm>
            <a:off x="-76200" y="4114800"/>
            <a:ext cx="914400" cy="60960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9BF6CB-39A3-4F20-ACFC-10AB2310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8153400" cy="4953000"/>
          </a:xfrm>
        </p:spPr>
        <p:txBody>
          <a:bodyPr/>
          <a:lstStyle/>
          <a:p>
            <a:pPr marL="112712" lvl="1" indent="0">
              <a:spcAft>
                <a:spcPts val="600"/>
              </a:spcAft>
              <a:buNone/>
            </a:pPr>
            <a:r>
              <a:rPr lang="en-US" sz="1800" b="1" dirty="0"/>
              <a:t>      April 2018: </a:t>
            </a:r>
            <a:r>
              <a:rPr lang="en-US" sz="1800" dirty="0"/>
              <a:t>Mount Ida College announces abrupt closure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/>
              <a:t>June 2018: </a:t>
            </a:r>
            <a:r>
              <a:rPr lang="en-US" sz="1800" dirty="0"/>
              <a:t>BHE forms THESIS working group  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/>
              <a:t>Summer and Fall 2018: </a:t>
            </a:r>
            <a:r>
              <a:rPr lang="en-US" sz="1800" dirty="0"/>
              <a:t>THESIS group meets, conducts research and analysis, develops recommendations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/>
              <a:t>January 22, 2019: </a:t>
            </a:r>
            <a:r>
              <a:rPr lang="en-US" sz="1800" dirty="0"/>
              <a:t>BHE accepts THESIS Working Group report and charges Commissioner to develop implementation recommendations (BHE 19-04)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/>
              <a:t>January–June 2019: </a:t>
            </a:r>
            <a:r>
              <a:rPr lang="en-US" sz="1800" dirty="0"/>
              <a:t>Informal stakeholder vetting; regulation drafting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/>
              <a:t>June 18, 2019: </a:t>
            </a:r>
            <a:r>
              <a:rPr lang="en-US" sz="1800" dirty="0"/>
              <a:t>BHE votes to put draft regulations out for formal public comment (BHE 19-06)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/>
              <a:t>June–August 2019: </a:t>
            </a:r>
            <a:r>
              <a:rPr lang="en-US" sz="1800" dirty="0"/>
              <a:t>Public Comment period; DHE staff revise regulations as needed; finalize policies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/>
              <a:t>August 19, 2019 BHE Meeting: </a:t>
            </a:r>
            <a:r>
              <a:rPr lang="en-US" sz="1800" dirty="0"/>
              <a:t>BHE</a:t>
            </a:r>
            <a:r>
              <a:rPr lang="en-US" sz="1800" b="1" dirty="0"/>
              <a:t> </a:t>
            </a:r>
            <a:r>
              <a:rPr lang="en-US" sz="1800" dirty="0"/>
              <a:t>Vote on final regulations</a:t>
            </a:r>
          </a:p>
          <a:p>
            <a:pPr marL="460375" lvl="1" indent="-3476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/>
              <a:t>Fall 2019: </a:t>
            </a:r>
            <a:r>
              <a:rPr lang="en-US" sz="1800" dirty="0"/>
              <a:t>Implementation</a:t>
            </a:r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60814-609F-4DC2-9AFC-634B5E4AFC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BHE Authorization to Solicit Public Comment: 610 CMR 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8E6D54-6416-4A0D-801F-4968685C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Timeline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7537-3605-424C-B75A-52D481732420}"/>
              </a:ext>
            </a:extLst>
          </p:cNvPr>
          <p:cNvSpPr txBox="1"/>
          <p:nvPr/>
        </p:nvSpPr>
        <p:spPr>
          <a:xfrm>
            <a:off x="0" y="426571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+mj-lt"/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428445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6136BD-9B1A-42E4-8377-D739AFE0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Scope: </a:t>
            </a:r>
            <a:r>
              <a:rPr lang="en-US" sz="2200" dirty="0"/>
              <a:t>All MA-based, private higher education institutions (IHEs) that are:</a:t>
            </a:r>
          </a:p>
          <a:p>
            <a:pPr lvl="1"/>
            <a:r>
              <a:rPr lang="en-US" sz="2000" dirty="0"/>
              <a:t>authorized by BHE to grant degrees in MA; and/or </a:t>
            </a:r>
          </a:p>
          <a:p>
            <a:pPr lvl="1"/>
            <a:r>
              <a:rPr lang="en-US" sz="2000" dirty="0"/>
              <a:t>authorized to participate in state’s financial aid program</a:t>
            </a:r>
            <a:endParaRPr lang="en-US" sz="2000" b="1" dirty="0"/>
          </a:p>
          <a:p>
            <a:r>
              <a:rPr lang="en-US" sz="2200" b="1" dirty="0"/>
              <a:t>Purpose of Regulations:  </a:t>
            </a:r>
            <a:r>
              <a:rPr lang="en-US" sz="2200" dirty="0"/>
              <a:t>Establish standard and processes to permit BHE (acting through Commissioner/ Department) to:</a:t>
            </a:r>
          </a:p>
          <a:p>
            <a:pPr lvl="1" hangingPunct="0"/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US" sz="2000" dirty="0"/>
              <a:t>, through annual screening process, IHEs experiencing significant financial distress, placing them at risk of imminent closure;  </a:t>
            </a:r>
          </a:p>
          <a:p>
            <a:pPr lvl="1" hangingPunct="0"/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</a:t>
            </a:r>
            <a:r>
              <a:rPr lang="en-US" sz="2000" dirty="0"/>
              <a:t> identified IHEs while they either improve their financial condition or transition to closure; and </a:t>
            </a:r>
          </a:p>
          <a:p>
            <a:pPr lvl="1" hangingPunct="0"/>
            <a:r>
              <a:rPr lang="en-US" sz="2000" dirty="0"/>
              <a:t>allow for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closure planning </a:t>
            </a:r>
            <a:r>
              <a:rPr lang="en-US" sz="2000" dirty="0"/>
              <a:t>and timely public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notification</a:t>
            </a:r>
            <a:r>
              <a:rPr lang="en-US" sz="2000" dirty="0"/>
              <a:t> in the event of imminent closure.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15648-FAD6-40A6-ABC3-31E1FDC75D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BHE Authorization to Solicit Public Comment: 610 CMR 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67DD49-EE9F-4FBB-8CB5-97658B283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610 CMR 13: Scope and Purpose</a:t>
            </a:r>
          </a:p>
        </p:txBody>
      </p:sp>
    </p:spTree>
    <p:extLst>
      <p:ext uri="{BB962C8B-B14F-4D97-AF65-F5344CB8AC3E}">
        <p14:creationId xmlns:p14="http://schemas.microsoft.com/office/powerpoint/2010/main" val="229193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00A08CCD-820F-44D2-B623-CA82ACD9EB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6" b="1490"/>
          <a:stretch/>
        </p:blipFill>
        <p:spPr bwMode="auto">
          <a:xfrm>
            <a:off x="5673198" y="1676400"/>
            <a:ext cx="324220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D77574-70EF-4766-8728-469EA4399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2" indent="-571500">
              <a:buClrTx/>
              <a:buAutoNum type="romanUcPeriod"/>
            </a:pPr>
            <a:r>
              <a:rPr lang="en-US" b="1" dirty="0"/>
              <a:t>Annual Review Process </a:t>
            </a:r>
          </a:p>
          <a:p>
            <a:pPr marL="982662" lvl="1" indent="-571500">
              <a:buClr>
                <a:schemeClr val="accent1"/>
              </a:buClr>
            </a:pPr>
            <a:r>
              <a:rPr lang="en-US" dirty="0"/>
              <a:t>Screening &amp; Inquiry</a:t>
            </a:r>
          </a:p>
          <a:p>
            <a:pPr marL="982662" lvl="1" indent="-571500">
              <a:buClr>
                <a:schemeClr val="accent1"/>
              </a:buClr>
            </a:pPr>
            <a:r>
              <a:rPr lang="en-US" dirty="0"/>
              <a:t>Risk Mitigation </a:t>
            </a:r>
            <a:br>
              <a:rPr lang="en-US" dirty="0"/>
            </a:br>
            <a:r>
              <a:rPr lang="en-US" dirty="0"/>
              <a:t>Review &amp; Monitoring</a:t>
            </a:r>
          </a:p>
          <a:p>
            <a:pPr marL="982662" lvl="1" indent="-571500">
              <a:buClr>
                <a:schemeClr val="accent1"/>
              </a:buClr>
            </a:pPr>
            <a:r>
              <a:rPr lang="en-US" dirty="0"/>
              <a:t>Contingency Closure </a:t>
            </a:r>
            <a:br>
              <a:rPr lang="en-US" dirty="0"/>
            </a:br>
            <a:r>
              <a:rPr lang="en-US" dirty="0"/>
              <a:t>Planning &amp; Notice</a:t>
            </a:r>
          </a:p>
          <a:p>
            <a:pPr marL="690562" indent="-571500">
              <a:buClrTx/>
              <a:buAutoNum type="romanUcPeriod"/>
            </a:pPr>
            <a:r>
              <a:rPr lang="en-US" b="1" dirty="0"/>
              <a:t>Advisory Committee</a:t>
            </a:r>
          </a:p>
          <a:p>
            <a:pPr marL="690562" indent="-571500">
              <a:buClrTx/>
              <a:buAutoNum type="romanUcPeriod"/>
            </a:pPr>
            <a:r>
              <a:rPr lang="en-US" b="1" dirty="0"/>
              <a:t>Confidentiality</a:t>
            </a:r>
          </a:p>
          <a:p>
            <a:pPr marL="690562" indent="-571500">
              <a:buClrTx/>
              <a:buAutoNum type="romanUcPeriod"/>
            </a:pPr>
            <a:r>
              <a:rPr lang="en-US" b="1" dirty="0"/>
              <a:t>Sanctions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EE477-B4D0-4C77-8252-DAE1523047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BHE Authorization to Solicit Public Comment: 610 CMR 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056A3B-1694-4A28-83C3-45D95361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610 CMR 13: Content	</a:t>
            </a:r>
          </a:p>
        </p:txBody>
      </p:sp>
    </p:spTree>
    <p:extLst>
      <p:ext uri="{BB962C8B-B14F-4D97-AF65-F5344CB8AC3E}">
        <p14:creationId xmlns:p14="http://schemas.microsoft.com/office/powerpoint/2010/main" val="107421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D77574-70EF-4766-8728-469EA4399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b="1" dirty="0"/>
              <a:t>I. Annual Review Process</a:t>
            </a:r>
          </a:p>
          <a:p>
            <a:r>
              <a:rPr lang="en-US" dirty="0"/>
              <a:t>             of all IHEs</a:t>
            </a:r>
          </a:p>
          <a:p>
            <a:pPr lvl="1"/>
            <a:r>
              <a:rPr lang="en-US" sz="2200" dirty="0"/>
              <a:t>BHE Mandate: DHE annual function</a:t>
            </a:r>
          </a:p>
          <a:p>
            <a:pPr lvl="1"/>
            <a:r>
              <a:rPr lang="en-US" sz="2200" dirty="0"/>
              <a:t>Multiple measures and sources*</a:t>
            </a:r>
          </a:p>
          <a:p>
            <a:pPr lvl="1"/>
            <a:r>
              <a:rPr lang="en-US" sz="2200" dirty="0"/>
              <a:t>Defined Standard: “at risk of imminent closure”</a:t>
            </a:r>
          </a:p>
          <a:p>
            <a:pPr lvl="2"/>
            <a:r>
              <a:rPr lang="en-US" sz="1800" dirty="0"/>
              <a:t>Approaching the 18-month rule*</a:t>
            </a:r>
          </a:p>
          <a:p>
            <a:r>
              <a:rPr lang="en-US" dirty="0"/>
              <a:t>             opened for those ID’d as “at risk”</a:t>
            </a:r>
          </a:p>
          <a:p>
            <a:pPr lvl="1"/>
            <a:r>
              <a:rPr lang="en-US" sz="2200" dirty="0"/>
              <a:t>Opportunity to review results and respond</a:t>
            </a:r>
          </a:p>
          <a:p>
            <a:pPr lvl="1"/>
            <a:r>
              <a:rPr lang="en-US" sz="2200" dirty="0"/>
              <a:t>False positives: Screened out</a:t>
            </a:r>
          </a:p>
          <a:p>
            <a:pPr lvl="1"/>
            <a:r>
              <a:rPr lang="en-US" sz="2200" dirty="0"/>
              <a:t>Risk confirmed: IHE moves to next phase</a:t>
            </a:r>
          </a:p>
          <a:p>
            <a:pPr marL="119062" indent="0">
              <a:buNone/>
            </a:pPr>
            <a:r>
              <a:rPr lang="en-US" sz="1800" i="1" dirty="0"/>
              <a:t>* To be refined through policy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EE477-B4D0-4C77-8252-DAE1523047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BHE Authorization to Solicit Public Comment: 610 CMR 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056A3B-1694-4A28-83C3-45D95361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610 CMR 13: Content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4F29E3-41BF-4934-B850-34B15EC08F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1330841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300793-19E8-4E86-8860-DAA1723344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4508075"/>
            <a:ext cx="1330841" cy="4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6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D77574-70EF-4766-8728-469EA4399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87" y="1611385"/>
            <a:ext cx="8382000" cy="5094215"/>
          </a:xfrm>
        </p:spPr>
        <p:txBody>
          <a:bodyPr/>
          <a:lstStyle/>
          <a:p>
            <a:pPr marL="461962" indent="-342900"/>
            <a:r>
              <a:rPr lang="en-US" sz="2800" dirty="0"/>
              <a:t>                    </a:t>
            </a:r>
          </a:p>
          <a:p>
            <a:pPr marL="754062" lvl="1" indent="-342900"/>
            <a:r>
              <a:rPr lang="en-US" sz="2400" dirty="0"/>
              <a:t>IHEs screened as “at risk” must submit Risk Mitigation Plans to Commissioner </a:t>
            </a:r>
          </a:p>
          <a:p>
            <a:pPr marL="1027113" lvl="2" indent="-350838"/>
            <a:r>
              <a:rPr lang="en-US" sz="1800" dirty="0"/>
              <a:t>Content: Must substantiate capacity to substantially fulfill obligations to students for next 18 months </a:t>
            </a:r>
          </a:p>
          <a:p>
            <a:pPr marL="1027113" lvl="2" indent="-350838"/>
            <a:r>
              <a:rPr lang="en-US" sz="1800" dirty="0"/>
              <a:t>Notice to IHE governing board by DHE</a:t>
            </a:r>
          </a:p>
          <a:p>
            <a:pPr marL="762000" lvl="1" indent="-350838"/>
            <a:r>
              <a:rPr lang="en-US" sz="2400" dirty="0"/>
              <a:t>Commissioner reviews and determines* whether </a:t>
            </a:r>
            <a:br>
              <a:rPr lang="en-US" sz="2400" dirty="0"/>
            </a:br>
            <a:r>
              <a:rPr lang="en-US" sz="2400" dirty="0"/>
              <a:t>Plans demonstrate likelihood of mitigating </a:t>
            </a:r>
            <a:br>
              <a:rPr lang="en-US" sz="2400" dirty="0"/>
            </a:br>
            <a:r>
              <a:rPr lang="en-US" sz="2400" dirty="0"/>
              <a:t>“risk of imminent closure”</a:t>
            </a:r>
          </a:p>
          <a:p>
            <a:pPr marL="1019175" lvl="2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If yes, </a:t>
            </a:r>
            <a:endParaRPr lang="en-US" sz="1800" dirty="0">
              <a:solidFill>
                <a:schemeClr val="accent5"/>
              </a:solidFill>
            </a:endParaRPr>
          </a:p>
          <a:p>
            <a:pPr marL="1019175" lvl="2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If no,                              plus                                   *</a:t>
            </a:r>
          </a:p>
          <a:p>
            <a:pPr marL="0" lvl="2" indent="0">
              <a:buNone/>
            </a:pPr>
            <a:r>
              <a:rPr lang="en-US" sz="1800" i="1" dirty="0"/>
              <a:t>* Use of Advisory Committee Review and Recommendations at these critical stages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EE477-B4D0-4C77-8252-DAE1523047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BHE Authorization to Solicit Public Comment: 610 CMR 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056A3B-1694-4A28-83C3-45D95361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610 CMR 13: Content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04BC35-7D51-4DAD-A7E9-651AB47A57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1611385"/>
            <a:ext cx="1663993" cy="5333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B3F922-9DB8-4193-B1C4-52E8ACE62C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9138" y="5105400"/>
            <a:ext cx="1663993" cy="3853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E57855-BA6E-4FD9-A696-34F38A4228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3400" y="5638800"/>
            <a:ext cx="1993606" cy="5333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53C0A5-9781-453D-B747-4EBECC93BC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3154" y="5715000"/>
            <a:ext cx="1663993" cy="38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3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D77574-70EF-4766-8728-469EA4399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2" indent="-571500">
              <a:buClr>
                <a:schemeClr val="tx1"/>
              </a:buClr>
              <a:buFont typeface="+mj-lt"/>
              <a:buAutoNum type="romanUcPeriod" startAt="2"/>
            </a:pPr>
            <a:r>
              <a:rPr lang="en-US" b="1" dirty="0"/>
              <a:t>Advisory Committee</a:t>
            </a:r>
          </a:p>
          <a:p>
            <a:pPr marL="684213" lvl="1" indent="-274638"/>
            <a:r>
              <a:rPr lang="en-US" sz="2200" dirty="0"/>
              <a:t>May be used by Commissioner at any stage of process and may be requested by IHE</a:t>
            </a:r>
          </a:p>
          <a:p>
            <a:pPr marL="684213" lvl="1" indent="-274638"/>
            <a:r>
              <a:rPr lang="en-US" sz="2200" dirty="0"/>
              <a:t>Policy will delineate specifics</a:t>
            </a:r>
          </a:p>
          <a:p>
            <a:pPr marL="684213" lvl="1" indent="-274638"/>
            <a:r>
              <a:rPr lang="en-US" sz="2200" dirty="0"/>
              <a:t>Year 1+ contemplates mandatory use at critical stages</a:t>
            </a:r>
          </a:p>
          <a:p>
            <a:pPr marL="690562" indent="-571500">
              <a:buClr>
                <a:schemeClr val="tx1"/>
              </a:buClr>
              <a:buFont typeface="+mj-lt"/>
              <a:buAutoNum type="romanUcPeriod" startAt="2"/>
            </a:pPr>
            <a:r>
              <a:rPr lang="en-US" b="1" dirty="0"/>
              <a:t>Confidentiality</a:t>
            </a:r>
            <a:endParaRPr lang="en-US" sz="2800" b="1" dirty="0"/>
          </a:p>
          <a:p>
            <a:pPr marL="684213" lvl="1" indent="-274638"/>
            <a:r>
              <a:rPr lang="en-US" sz="2200" dirty="0"/>
              <a:t>To maximum extent permissible under state law</a:t>
            </a:r>
          </a:p>
          <a:p>
            <a:pPr marL="690562" indent="-571500">
              <a:buClr>
                <a:schemeClr val="tx1"/>
              </a:buClr>
              <a:buFont typeface="+mj-lt"/>
              <a:buAutoNum type="romanUcPeriod" startAt="2"/>
            </a:pPr>
            <a:r>
              <a:rPr lang="en-US" b="1" dirty="0"/>
              <a:t>Possible Sanctions      </a:t>
            </a:r>
            <a:endParaRPr lang="en-US" sz="2800" dirty="0"/>
          </a:p>
          <a:p>
            <a:pPr marL="684213" lvl="1" indent="-274638"/>
            <a:r>
              <a:rPr lang="en-US" sz="2200" dirty="0"/>
              <a:t>Termination of state aid (OSFA agreement)</a:t>
            </a:r>
          </a:p>
          <a:p>
            <a:pPr marL="684213" lvl="1" indent="-274638"/>
            <a:r>
              <a:rPr lang="en-US" sz="2200" dirty="0"/>
              <a:t>Revocation/ suspension</a:t>
            </a:r>
          </a:p>
          <a:p>
            <a:pPr marL="684213" lvl="1" indent="-274638"/>
            <a:r>
              <a:rPr lang="en-US" sz="2200" dirty="0"/>
              <a:t>AG referral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EE477-B4D0-4C77-8252-DAE1523047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BHE Authorization to Solicit Public Comment: 610 CMR 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056A3B-1694-4A28-83C3-45D95361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610 CMR 13: Content	</a:t>
            </a:r>
          </a:p>
        </p:txBody>
      </p:sp>
    </p:spTree>
    <p:extLst>
      <p:ext uri="{BB962C8B-B14F-4D97-AF65-F5344CB8AC3E}">
        <p14:creationId xmlns:p14="http://schemas.microsoft.com/office/powerpoint/2010/main" val="333478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June 28:</a:t>
            </a:r>
            <a:r>
              <a:rPr lang="en-US" sz="2200" dirty="0"/>
              <a:t> Regulations submitted to Secretary of Commonwealth for publication in Massachusetts Register </a:t>
            </a:r>
          </a:p>
          <a:p>
            <a:r>
              <a:rPr lang="en-US" sz="2200" b="1" dirty="0"/>
              <a:t>July 12–August 9: </a:t>
            </a:r>
            <a:r>
              <a:rPr lang="en-US" sz="2200" dirty="0"/>
              <a:t>DHE solicits public comment on proposed regulations </a:t>
            </a:r>
            <a:r>
              <a:rPr lang="en-US" sz="2000" dirty="0"/>
              <a:t> (4-week public comment period/ 3 hearings)</a:t>
            </a:r>
          </a:p>
          <a:p>
            <a:r>
              <a:rPr lang="en-US" sz="2200" b="1" dirty="0"/>
              <a:t>Week of August 12: </a:t>
            </a:r>
            <a:r>
              <a:rPr lang="en-US" sz="2200" dirty="0"/>
              <a:t>Finalize regulations, with any necessary changes resulting from public comment; distribute to BHE</a:t>
            </a:r>
          </a:p>
          <a:p>
            <a:r>
              <a:rPr lang="en-US" sz="2200" b="1" dirty="0"/>
              <a:t>August 19: BHE Special Meeting </a:t>
            </a:r>
            <a:r>
              <a:rPr lang="en-US" sz="2200" dirty="0"/>
              <a:t>for</a:t>
            </a:r>
            <a:r>
              <a:rPr lang="en-US" sz="2200" b="1" dirty="0"/>
              <a:t> </a:t>
            </a:r>
            <a:r>
              <a:rPr lang="en-US" sz="2200" dirty="0"/>
              <a:t>BHE approval of:</a:t>
            </a:r>
          </a:p>
          <a:p>
            <a:pPr lvl="1"/>
            <a:r>
              <a:rPr lang="en-US" sz="2000" dirty="0"/>
              <a:t>Final Regulations </a:t>
            </a:r>
          </a:p>
          <a:p>
            <a:pPr lvl="1"/>
            <a:r>
              <a:rPr lang="en-US" sz="2000" dirty="0"/>
              <a:t>Associated implementation policies</a:t>
            </a:r>
          </a:p>
          <a:p>
            <a:r>
              <a:rPr lang="en-US" sz="2200" b="1" dirty="0"/>
              <a:t>Fall 2019: </a:t>
            </a:r>
            <a:r>
              <a:rPr lang="en-US" sz="2200" dirty="0"/>
              <a:t>Implementation / periodic updates to BHE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DAEED-FF0F-4265-B031-2B6833BDCA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BHE Authorization to Solicit Public Comment: 610 CMR 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86800" cy="838200"/>
          </a:xfrm>
        </p:spPr>
        <p:txBody>
          <a:bodyPr/>
          <a:lstStyle/>
          <a:p>
            <a:r>
              <a:rPr lang="en-US" dirty="0"/>
              <a:t>610 CMR 13: Timeline &amp; Next Steps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2672-E532-4912-B5F9-EE39CCCAA1A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Discussion</a:t>
            </a:r>
          </a:p>
        </p:txBody>
      </p:sp>
      <p:sp>
        <p:nvSpPr>
          <p:cNvPr id="22531" name="Text Placeholder 2">
            <a:extLst>
              <a:ext uri="{FF2B5EF4-FFF2-40B4-BE49-F238E27FC236}">
                <a16:creationId xmlns:a16="http://schemas.microsoft.com/office/drawing/2014/main" id="{E7F68B1A-5E2A-4F6C-B978-724B42F70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7335837" cy="381000"/>
          </a:xfrm>
        </p:spPr>
        <p:txBody>
          <a:bodyPr/>
          <a:lstStyle/>
          <a:p>
            <a:endParaRPr lang="en-US" alt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1399</TotalTime>
  <Words>702</Words>
  <Application>Microsoft Office PowerPoint</Application>
  <PresentationFormat>On-screen Show (4:3)</PresentationFormat>
  <Paragraphs>92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BHE Authorization to Solicit Public Comment: Financial Review and Risk Monitoring Regulations (610 CMR 13)</vt:lpstr>
      <vt:lpstr>THESIS Timeline Overview</vt:lpstr>
      <vt:lpstr>610 CMR 13: Scope and Purpose</vt:lpstr>
      <vt:lpstr>610 CMR 13: Content </vt:lpstr>
      <vt:lpstr>610 CMR 13: Content </vt:lpstr>
      <vt:lpstr>610 CMR 13: Content </vt:lpstr>
      <vt:lpstr>610 CMR 13: Content </vt:lpstr>
      <vt:lpstr>610 CMR 13: Timeline &amp; Next Steps</vt:lpstr>
      <vt:lpstr>Discussion</vt:lpstr>
      <vt:lpstr>BHE Motion 19-06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TBF PowerPoint Slides</dc:title>
  <dc:creator>Nally, Alex (DHE)</dc:creator>
  <cp:lastModifiedBy>Papanikolaou, Constantia (DHE)</cp:lastModifiedBy>
  <cp:revision>111</cp:revision>
  <cp:lastPrinted>2019-06-17T20:52:01Z</cp:lastPrinted>
  <dcterms:created xsi:type="dcterms:W3CDTF">2019-04-24T18:11:44Z</dcterms:created>
  <dcterms:modified xsi:type="dcterms:W3CDTF">2019-06-18T18:04:51Z</dcterms:modified>
</cp:coreProperties>
</file>